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Dropbox\a.s.2015_16\Alunni\Crosetti\Crosetti%20Grafico%20Della%20Solidificazione%20Acqu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Dropbox\a.s.2015_16\Alunni\Crosetti\Crosetti%20Solidificazione%20Dell'acqua%20Sal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lineChart>
        <c:grouping val="standard"/>
        <c:ser>
          <c:idx val="1"/>
          <c:order val="0"/>
          <c:tx>
            <c:strRef>
              <c:f>Foglio1!$B$1</c:f>
              <c:strCache>
                <c:ptCount val="1"/>
                <c:pt idx="0">
                  <c:v>temperatura </c:v>
                </c:pt>
              </c:strCache>
            </c:strRef>
          </c:tx>
          <c:spPr>
            <a:ln w="28575" cap="flat" cmpd="sng" algn="ctr">
              <a:solidFill>
                <a:schemeClr val="accent5"/>
              </a:solidFill>
              <a:prstDash val="solid"/>
              <a:round/>
            </a:ln>
          </c:spPr>
          <c:marker>
            <c:symbol val="none"/>
          </c:marker>
          <c:val>
            <c:numRef>
              <c:f>Foglio1!$B$2:$B$12</c:f>
              <c:numCache>
                <c:formatCode>General</c:formatCode>
                <c:ptCount val="11"/>
                <c:pt idx="0">
                  <c:v>15</c:v>
                </c:pt>
                <c:pt idx="1">
                  <c:v>10</c:v>
                </c:pt>
                <c:pt idx="2">
                  <c:v>5</c:v>
                </c:pt>
                <c:pt idx="3">
                  <c:v>2.4499999999999997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-1</c:v>
                </c:pt>
                <c:pt idx="10">
                  <c:v>-5</c:v>
                </c:pt>
              </c:numCache>
            </c:numRef>
          </c:val>
        </c:ser>
        <c:marker val="1"/>
        <c:axId val="119271424"/>
        <c:axId val="119274112"/>
      </c:lineChart>
      <c:catAx>
        <c:axId val="119271424"/>
        <c:scaling>
          <c:orientation val="minMax"/>
        </c:scaling>
        <c:axPos val="b"/>
        <c:tickLblPos val="nextTo"/>
        <c:crossAx val="119274112"/>
        <c:crosses val="autoZero"/>
        <c:auto val="1"/>
        <c:lblAlgn val="ctr"/>
        <c:lblOffset val="100"/>
        <c:tickMarkSkip val="1"/>
      </c:catAx>
      <c:valAx>
        <c:axId val="119274112"/>
        <c:scaling>
          <c:orientation val="minMax"/>
        </c:scaling>
        <c:axPos val="l"/>
        <c:majorGridlines/>
        <c:numFmt formatCode="General" sourceLinked="1"/>
        <c:tickLblPos val="nextTo"/>
        <c:crossAx val="119271424"/>
        <c:crosses val="autoZero"/>
        <c:crossBetween val="between"/>
      </c:valAx>
      <c:spPr>
        <a:noFill/>
        <a:ln w="9525" cap="flat" cmpd="sng" algn="ctr">
          <a:noFill/>
          <a:prstDash val="solid"/>
          <a:round/>
        </a:ln>
      </c:spPr>
    </c:plotArea>
    <c:legend>
      <c:legendPos val="r"/>
      <c:layout/>
      <c:txPr>
        <a:bodyPr/>
        <a:lstStyle/>
        <a:p>
          <a:pPr>
            <a:defRPr sz="1000" b="0" i="0">
              <a:solidFill>
                <a:srgbClr val="000000"/>
              </a:solidFill>
            </a:defRPr>
          </a:pPr>
          <a:endParaRPr lang="it-IT"/>
        </a:p>
      </c:txPr>
    </c:legend>
    <c:dispBlanksAs val="gap"/>
  </c:chart>
  <c:spPr>
    <a:solidFill>
      <a:srgbClr val="42C7F1">
        <a:alpha val="62000"/>
      </a:srgbClr>
    </a:solidFill>
    <a:ln w="9525" cap="flat" cmpd="sng" algn="ctr">
      <a:solidFill>
        <a:srgbClr val="0000FF"/>
      </a:solidFill>
      <a:prstDash val="solid"/>
      <a:round/>
    </a:ln>
    <a:effectLst>
      <a:glow rad="63500">
        <a:schemeClr val="accent5">
          <a:satMod val="175000"/>
          <a:alpha val="50000"/>
        </a:schemeClr>
      </a:glow>
    </a:effectLst>
  </c:spPr>
  <c:txPr>
    <a:bodyPr/>
    <a:lstStyle/>
    <a:p>
      <a:pPr>
        <a:defRPr sz="1000" b="0" i="0"/>
      </a:pPr>
      <a:endParaRPr lang="it-IT"/>
    </a:p>
  </c:txPr>
  <c:externalData r:id="rId1"/>
  <c:extLst>
    <c:ext uri="CC8EB2C9-7E31-499d-B8F2-F6CE61031016">
      <ho:hncChartStyle xmlns:ho="http://schemas.haansoft.com/office/8.0" layoutIndex="-1" colorIndex="3" styleIndex="0"/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Foglio1!$B$1</c:f>
              <c:strCache>
                <c:ptCount val="1"/>
                <c:pt idx="0">
                  <c:v>temperatura (c°)</c:v>
                </c:pt>
              </c:strCache>
            </c:strRef>
          </c:tx>
          <c:spPr>
            <a:ln w="28575" cap="flat" cmpd="sng" algn="ctr">
              <a:solidFill>
                <a:schemeClr val="accent6"/>
              </a:solidFill>
              <a:prstDash val="solid"/>
              <a:round/>
            </a:ln>
          </c:spPr>
          <c:marker>
            <c:symbol val="diamond"/>
            <c:size val="7"/>
            <c:spPr>
              <a:solidFill>
                <a:schemeClr val="accent6"/>
              </a:solidFill>
              <a:ln w="9525" cap="flat" cmpd="sng" algn="ctr">
                <a:solidFill>
                  <a:schemeClr val="accent6"/>
                </a:solidFill>
                <a:prstDash val="solid"/>
                <a:round/>
              </a:ln>
            </c:spPr>
          </c:marker>
          <c:xVal>
            <c:numRef>
              <c:f>Foglio1!$A$2:$A$12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Foglio1!$B$2:$B$12</c:f>
              <c:numCache>
                <c:formatCode>General</c:formatCode>
                <c:ptCount val="11"/>
                <c:pt idx="0">
                  <c:v>15</c:v>
                </c:pt>
                <c:pt idx="1">
                  <c:v>10</c:v>
                </c:pt>
                <c:pt idx="2">
                  <c:v>5</c:v>
                </c:pt>
                <c:pt idx="3">
                  <c:v>0</c:v>
                </c:pt>
                <c:pt idx="4">
                  <c:v>-0.5</c:v>
                </c:pt>
                <c:pt idx="5">
                  <c:v>-1.2</c:v>
                </c:pt>
                <c:pt idx="6">
                  <c:v>-1.3</c:v>
                </c:pt>
                <c:pt idx="7">
                  <c:v>-1.4</c:v>
                </c:pt>
                <c:pt idx="8">
                  <c:v>-5</c:v>
                </c:pt>
                <c:pt idx="9">
                  <c:v>-5.4</c:v>
                </c:pt>
                <c:pt idx="10">
                  <c:v>-7.5</c:v>
                </c:pt>
              </c:numCache>
            </c:numRef>
          </c:yVal>
        </c:ser>
        <c:axId val="54819840"/>
        <c:axId val="54899840"/>
      </c:scatterChart>
      <c:valAx>
        <c:axId val="54819840"/>
        <c:scaling>
          <c:orientation val="minMax"/>
        </c:scaling>
        <c:axPos val="b"/>
        <c:numFmt formatCode="General" sourceLinked="1"/>
        <c:tickLblPos val="nextTo"/>
        <c:crossAx val="54899840"/>
        <c:crosses val="autoZero"/>
        <c:crossBetween val="between"/>
      </c:valAx>
      <c:valAx>
        <c:axId val="54899840"/>
        <c:scaling>
          <c:orientation val="minMax"/>
        </c:scaling>
        <c:axPos val="l"/>
        <c:majorGridlines/>
        <c:numFmt formatCode="General" sourceLinked="1"/>
        <c:tickLblPos val="nextTo"/>
        <c:crossAx val="54819840"/>
        <c:crosses val="autoZero"/>
        <c:crossBetween val="between"/>
      </c:valAx>
      <c:spPr>
        <a:noFill/>
        <a:ln w="9525" cap="flat" cmpd="sng" algn="ctr">
          <a:noFill/>
          <a:prstDash val="solid"/>
          <a:round/>
        </a:ln>
      </c:spPr>
    </c:plotArea>
    <c:dispBlanksAs val="gap"/>
  </c:chart>
  <c:spPr>
    <a:solidFill>
      <a:srgbClr val="BAFF1A">
        <a:alpha val="99000"/>
      </a:srgbClr>
    </a:solidFill>
  </c:spPr>
  <c:txPr>
    <a:bodyPr/>
    <a:lstStyle/>
    <a:p>
      <a:pPr>
        <a:defRPr sz="1000" b="0" i="0"/>
      </a:pPr>
      <a:endParaRPr lang="it-IT"/>
    </a:p>
  </c:txPr>
  <c:externalData r:id="rId1"/>
  <c:extLst>
    <c:ext uri="CC8EB2C9-7E31-499d-B8F2-F6CE61031016">
      <ho:hncChartStyle xmlns:ho="http://schemas.haansoft.com/office/8.0" layoutIndex="-1" colorIndex="3" styleIndex="0"/>
    </c:ext>
  </c:extLst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B1E82E-A1EE-48A9-B876-A69337B33D5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5EEA78-C7BF-4F6C-ACAD-A562B4B6483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3000"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67744" y="1124744"/>
            <a:ext cx="4278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Scienze</a:t>
            </a:r>
            <a:endParaRPr lang="it-IT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ente\Dropbox\a.s.2015_16\Alunni\Crosetti\cambiamenti di st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73635" cy="55446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948264" y="692696"/>
          <a:ext cx="1422400" cy="2743200"/>
        </p:xfrm>
        <a:graphic>
          <a:graphicData uri="http://schemas.openxmlformats.org/drawingml/2006/table">
            <a:tbl>
              <a:tblPr/>
              <a:tblGrid>
                <a:gridCol w="508000"/>
                <a:gridCol w="914400"/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tempo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temperatura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2,45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omic Sans MS"/>
                        </a:rPr>
                        <a:t>-5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C7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827584" y="548680"/>
          <a:ext cx="549088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tangolo 6"/>
          <p:cNvSpPr/>
          <p:nvPr/>
        </p:nvSpPr>
        <p:spPr>
          <a:xfrm>
            <a:off x="179512" y="5373216"/>
            <a:ext cx="88360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Grafico solidificazione acqua</a:t>
            </a:r>
            <a:endParaRPr lang="it-IT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11560" y="764704"/>
          <a:ext cx="2376264" cy="3744420"/>
        </p:xfrm>
        <a:graphic>
          <a:graphicData uri="http://schemas.openxmlformats.org/drawingml/2006/table">
            <a:tbl>
              <a:tblPr/>
              <a:tblGrid>
                <a:gridCol w="1018399"/>
                <a:gridCol w="1357865"/>
              </a:tblGrid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omic Sans MS"/>
                        </a:rPr>
                        <a:t>tempo (min)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56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omic Sans MS"/>
                        </a:rPr>
                        <a:t>temperatura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omic Sans MS"/>
                        </a:rPr>
                        <a:t>(°C)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omic Sans M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56A7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-1,2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-1,3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-1,4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-5,4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omic Sans MS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omic Sans MS"/>
                        </a:rPr>
                        <a:t>-7,5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FF1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afico 2"/>
          <p:cNvGraphicFramePr/>
          <p:nvPr/>
        </p:nvGraphicFramePr>
        <p:xfrm>
          <a:off x="3563888" y="620688"/>
          <a:ext cx="512989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/>
          <p:cNvSpPr/>
          <p:nvPr/>
        </p:nvSpPr>
        <p:spPr>
          <a:xfrm>
            <a:off x="1619672" y="4941168"/>
            <a:ext cx="68547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Grafico solidificazione</a:t>
            </a:r>
          </a:p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acqua salata</a:t>
            </a:r>
            <a:endParaRPr lang="it-IT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tente\Dropbox\a.s.2015_16\Alunni\Allocco\Scienze\122940500-b52e57b2-c006-4946-81b4-03470e085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842000" cy="4927600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3203848" y="188640"/>
            <a:ext cx="25410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L’atomo</a:t>
            </a:r>
            <a:endParaRPr lang="it-IT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tente\Dropbox\a.s.2015_16\Alunni\Cavallero\scienze\tavola_periodica degli element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08" y="188640"/>
            <a:ext cx="8756972" cy="5051212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2483768" y="5589240"/>
            <a:ext cx="58560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tavola periodica</a:t>
            </a:r>
            <a:endParaRPr lang="it-IT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3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76</Words>
  <Application>Microsoft Office PowerPoint</Application>
  <PresentationFormat>Presentazione su schermo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Viale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8</cp:revision>
  <dcterms:created xsi:type="dcterms:W3CDTF">2016-01-13T08:57:07Z</dcterms:created>
  <dcterms:modified xsi:type="dcterms:W3CDTF">2016-01-14T14:24:04Z</dcterms:modified>
</cp:coreProperties>
</file>